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01" autoAdjust="0"/>
  </p:normalViewPr>
  <p:slideViewPr>
    <p:cSldViewPr snapToGrid="0" snapToObjects="1">
      <p:cViewPr varScale="1">
        <p:scale>
          <a:sx n="50" d="100"/>
          <a:sy n="50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35CB-BC88-8A4C-B42B-4442331B08F1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3D65-8E43-CE49-8A82-2E26D316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Scenarios:</a:t>
            </a:r>
          </a:p>
          <a:p>
            <a:r>
              <a:rPr lang="en-US" dirty="0" smtClean="0"/>
              <a:t>-you</a:t>
            </a:r>
            <a:r>
              <a:rPr lang="en-US" baseline="0" dirty="0" smtClean="0"/>
              <a:t>r work is being criticized</a:t>
            </a:r>
          </a:p>
          <a:p>
            <a:r>
              <a:rPr lang="en-US" baseline="0" dirty="0" smtClean="0"/>
              <a:t>-you ask for some time off and your boss says “no”</a:t>
            </a:r>
          </a:p>
          <a:p>
            <a:r>
              <a:rPr lang="en-US" baseline="0" dirty="0" smtClean="0"/>
              <a:t>-you ask for help and receive a dismissal or scolding</a:t>
            </a:r>
          </a:p>
          <a:p>
            <a:r>
              <a:rPr lang="en-US" baseline="0" dirty="0" smtClean="0"/>
              <a:t>-you hear coworkers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3D65-8E43-CE49-8A82-2E26D3162F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Either I tell this person off or I am</a:t>
            </a:r>
            <a:r>
              <a:rPr lang="en-US" baseline="0" dirty="0" smtClean="0"/>
              <a:t> going to have do what they want.  Either I don’t say anything or I risk getting fired.  Either I just deal with her behavior or I lose her as a friend.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3D65-8E43-CE49-8A82-2E26D3162F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do I really want for myself from this conversation? Was it to achieve a goal or win an</a:t>
            </a:r>
            <a:r>
              <a:rPr lang="en-US" baseline="0" dirty="0" smtClean="0"/>
              <a:t> argument</a:t>
            </a:r>
            <a:endParaRPr lang="en-US" dirty="0" smtClean="0"/>
          </a:p>
          <a:p>
            <a:pPr lvl="1"/>
            <a:r>
              <a:rPr lang="en-US" dirty="0" smtClean="0"/>
              <a:t>What do I really want for others? Do I want to get</a:t>
            </a:r>
            <a:r>
              <a:rPr lang="en-US" baseline="0" dirty="0" smtClean="0"/>
              <a:t> their input or make them give in to my opinion</a:t>
            </a:r>
            <a:endParaRPr lang="en-US" dirty="0" smtClean="0"/>
          </a:p>
          <a:p>
            <a:pPr lvl="1"/>
            <a:r>
              <a:rPr lang="en-US" dirty="0" smtClean="0"/>
              <a:t>What do I really want for this relationship? Do I want respect</a:t>
            </a:r>
            <a:r>
              <a:rPr lang="en-US" baseline="0" dirty="0" smtClean="0"/>
              <a:t> and future conversations, or do I want to establish a different pattern of behavior</a:t>
            </a:r>
            <a:endParaRPr lang="en-US" dirty="0" smtClean="0"/>
          </a:p>
          <a:p>
            <a:pPr lvl="1"/>
            <a:r>
              <a:rPr lang="en-US" dirty="0" smtClean="0"/>
              <a:t>How would I behave if I really wanted these results?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3D65-8E43-CE49-8A82-2E26D3162F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3D65-8E43-CE49-8A82-2E26D3162F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63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Masking – understating or selectively showing</a:t>
            </a:r>
            <a:r>
              <a:rPr lang="en-US" baseline="0" dirty="0" smtClean="0"/>
              <a:t> your true opinions, e.g. sugarcoating</a:t>
            </a:r>
          </a:p>
          <a:p>
            <a:r>
              <a:rPr lang="en-US" baseline="0" dirty="0" smtClean="0"/>
              <a:t>Avoiding – steering completely away from from sensitive subjects</a:t>
            </a:r>
          </a:p>
          <a:p>
            <a:r>
              <a:rPr lang="en-US" baseline="0" dirty="0" smtClean="0"/>
              <a:t>Withdrawing – pulling out of a conversation altogether</a:t>
            </a:r>
          </a:p>
          <a:p>
            <a:r>
              <a:rPr lang="en-US" baseline="0" dirty="0" smtClean="0"/>
              <a:t>Controlling – coercing others to your way of thinking</a:t>
            </a:r>
          </a:p>
          <a:p>
            <a:r>
              <a:rPr lang="en-US" baseline="0" dirty="0" smtClean="0"/>
              <a:t>Labeling – putting a label on people or ideas so we can dismiss them under a general stereotype or category</a:t>
            </a:r>
          </a:p>
          <a:p>
            <a:r>
              <a:rPr lang="en-US" baseline="0" dirty="0" smtClean="0"/>
              <a:t>Attacking – self explanatory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93D65-8E43-CE49-8A82-2E26D3162F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0166" y="611723"/>
            <a:ext cx="5143602" cy="3402624"/>
          </a:xfrm>
        </p:spPr>
        <p:txBody>
          <a:bodyPr>
            <a:normAutofit/>
          </a:bodyPr>
          <a:lstStyle/>
          <a:p>
            <a:r>
              <a:rPr lang="en-US" dirty="0" smtClean="0"/>
              <a:t>Crucial Conversations:</a:t>
            </a:r>
            <a:br>
              <a:rPr lang="en-US" dirty="0" smtClean="0"/>
            </a:br>
            <a:r>
              <a:rPr lang="en-US" dirty="0" smtClean="0"/>
              <a:t>Cracking the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3987" y="3717746"/>
            <a:ext cx="6400800" cy="1752600"/>
          </a:xfrm>
        </p:spPr>
        <p:txBody>
          <a:bodyPr/>
          <a:lstStyle/>
          <a:p>
            <a:r>
              <a:rPr lang="en-US" dirty="0" smtClean="0"/>
              <a:t>Chapters 1-5</a:t>
            </a:r>
          </a:p>
          <a:p>
            <a:endParaRPr lang="en-US" dirty="0"/>
          </a:p>
        </p:txBody>
      </p:sp>
      <p:pic>
        <p:nvPicPr>
          <p:cNvPr id="4" name="Picture 3" descr="Crucial Conversatio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5" y="611723"/>
            <a:ext cx="30540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 “safety”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Silence- withholding information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masking, avoiding, withdrawing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Violence- forcing information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controlling, labeling, attacking</a:t>
            </a:r>
          </a:p>
          <a:p>
            <a:endParaRPr lang="en-US" dirty="0"/>
          </a:p>
        </p:txBody>
      </p:sp>
      <p:pic>
        <p:nvPicPr>
          <p:cNvPr id="4" name="Picture 3" descr="safety-firs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2"/>
          <a:stretch/>
        </p:blipFill>
        <p:spPr>
          <a:xfrm>
            <a:off x="5973729" y="3952179"/>
            <a:ext cx="2872219" cy="23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5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21 at 5.13.4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657"/>
            <a:ext cx="9144000" cy="579491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“Style Under Stress”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Recognize when you or others don’t feel “safe” in a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325"/>
            <a:ext cx="8229600" cy="4924024"/>
          </a:xfrm>
        </p:spPr>
        <p:txBody>
          <a:bodyPr>
            <a:normAutofit/>
          </a:bodyPr>
          <a:lstStyle/>
          <a:p>
            <a:r>
              <a:rPr lang="en-US" dirty="0" smtClean="0"/>
              <a:t>Step away from the content and focus on establishing “safety”</a:t>
            </a:r>
          </a:p>
          <a:p>
            <a:r>
              <a:rPr lang="en-US" dirty="0" smtClean="0"/>
              <a:t>State your intent/goal for the conversation</a:t>
            </a:r>
          </a:p>
          <a:p>
            <a:pPr lvl="1"/>
            <a:r>
              <a:rPr lang="en-US" dirty="0" smtClean="0"/>
              <a:t>Is there a mutual purpose?</a:t>
            </a:r>
          </a:p>
          <a:p>
            <a:pPr lvl="2"/>
            <a:r>
              <a:rPr lang="en-US" dirty="0" smtClean="0"/>
              <a:t>If not, you might see debate, defensiveness, suspect hidden agendas, accusations, or circling back to the same topics</a:t>
            </a:r>
            <a:endParaRPr lang="en-US" dirty="0"/>
          </a:p>
        </p:txBody>
      </p:sp>
      <p:pic>
        <p:nvPicPr>
          <p:cNvPr id="4" name="Picture 3" descr="goa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40" y="4750395"/>
            <a:ext cx="2563938" cy="19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</a:t>
            </a:r>
            <a:r>
              <a:rPr lang="en-US" dirty="0"/>
              <a:t>m</a:t>
            </a:r>
            <a:r>
              <a:rPr lang="en-US" dirty="0" smtClean="0"/>
              <a:t>utual </a:t>
            </a:r>
            <a:r>
              <a:rPr lang="en-US" dirty="0"/>
              <a:t>p</a:t>
            </a:r>
            <a:r>
              <a:rPr lang="en-US" dirty="0" smtClean="0"/>
              <a:t>urpose?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Apologize</a:t>
            </a:r>
            <a:r>
              <a:rPr lang="en-US" dirty="0" smtClean="0"/>
              <a:t>: </a:t>
            </a:r>
            <a:r>
              <a:rPr lang="en-US" i="1" dirty="0" smtClean="0"/>
              <a:t>sincerely</a:t>
            </a:r>
            <a:r>
              <a:rPr lang="en-US" dirty="0" smtClean="0"/>
              <a:t> express regret for your role in the situation</a:t>
            </a:r>
          </a:p>
          <a:p>
            <a:pPr>
              <a:lnSpc>
                <a:spcPct val="130000"/>
              </a:lnSpc>
            </a:pPr>
            <a:r>
              <a:rPr lang="en-US" u="sng" dirty="0" smtClean="0"/>
              <a:t>Contrast</a:t>
            </a:r>
            <a:r>
              <a:rPr lang="en-US" dirty="0" smtClean="0"/>
              <a:t>: don’t/do statement to clarify intent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“Don’t” addresses a misunderstanding</a:t>
            </a:r>
          </a:p>
          <a:p>
            <a:pPr lvl="1"/>
            <a:r>
              <a:rPr lang="en-US" dirty="0" smtClean="0"/>
              <a:t>“Do” addresses the issue of                                 mutual purpose or mutual respect</a:t>
            </a:r>
            <a:endParaRPr lang="en-US" dirty="0"/>
          </a:p>
        </p:txBody>
      </p:sp>
      <p:pic>
        <p:nvPicPr>
          <p:cNvPr id="4" name="Picture 3" descr="convers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20" y="4094715"/>
            <a:ext cx="2772880" cy="27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find mutual purpose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CRIB</a:t>
            </a:r>
            <a:r>
              <a:rPr lang="en-US" sz="3600" dirty="0" smtClean="0"/>
              <a:t> method:</a:t>
            </a:r>
            <a:endParaRPr lang="en-US" sz="3600" u="sng" dirty="0" smtClean="0"/>
          </a:p>
          <a:p>
            <a:pPr lvl="1"/>
            <a:r>
              <a:rPr lang="en-US" sz="3200" u="sng" dirty="0" smtClean="0"/>
              <a:t>C</a:t>
            </a:r>
            <a:r>
              <a:rPr lang="en-US" sz="3200" dirty="0" smtClean="0"/>
              <a:t>ommit to seek mutual purpose</a:t>
            </a:r>
          </a:p>
          <a:p>
            <a:pPr lvl="1"/>
            <a:r>
              <a:rPr lang="en-US" sz="3200" u="sng" dirty="0" smtClean="0"/>
              <a:t>R</a:t>
            </a:r>
            <a:r>
              <a:rPr lang="en-US" sz="3200" dirty="0" smtClean="0"/>
              <a:t>ecognize the purpose behind the strategy</a:t>
            </a:r>
          </a:p>
          <a:p>
            <a:pPr lvl="1"/>
            <a:r>
              <a:rPr lang="en-US" sz="3200" u="sng" dirty="0" smtClean="0"/>
              <a:t>I</a:t>
            </a:r>
            <a:r>
              <a:rPr lang="en-US" sz="3200" dirty="0" smtClean="0"/>
              <a:t>nvent a mutual purpose</a:t>
            </a:r>
          </a:p>
          <a:p>
            <a:pPr lvl="1"/>
            <a:r>
              <a:rPr lang="en-US" sz="3200" u="sng" dirty="0" smtClean="0"/>
              <a:t>B</a:t>
            </a:r>
            <a:r>
              <a:rPr lang="en-US" sz="3200" dirty="0" smtClean="0"/>
              <a:t>rainstorm new strategies</a:t>
            </a:r>
            <a:endParaRPr lang="en-US" sz="3200" u="sng" dirty="0"/>
          </a:p>
        </p:txBody>
      </p:sp>
      <p:pic>
        <p:nvPicPr>
          <p:cNvPr id="5" name="Picture 4" descr="convers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20" y="3874429"/>
            <a:ext cx="2772880" cy="27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Getting what  you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41978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Chapters 6-8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What to do when you get mad, worried, or offended…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How to best explain your point of view…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How to listen, even when you might not want to…</a:t>
            </a:r>
          </a:p>
          <a:p>
            <a:endParaRPr lang="en-US" dirty="0"/>
          </a:p>
        </p:txBody>
      </p:sp>
      <p:pic>
        <p:nvPicPr>
          <p:cNvPr id="4" name="Picture 3" descr="Crucial Conversatio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78" y="1600200"/>
            <a:ext cx="30540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</a:t>
            </a:r>
            <a:r>
              <a:rPr lang="en-US" dirty="0"/>
              <a:t>Resource Graduate Student Organization (NRGSO) </a:t>
            </a:r>
            <a:r>
              <a:rPr lang="en-US" dirty="0" smtClean="0"/>
              <a:t>invited speaker</a:t>
            </a:r>
          </a:p>
          <a:p>
            <a:r>
              <a:rPr lang="en-US" dirty="0" smtClean="0"/>
              <a:t>Ms</a:t>
            </a:r>
            <a:r>
              <a:rPr lang="en-US" dirty="0"/>
              <a:t>. Morgan Heim, speaking on "Like Sweaters for Penguins: A guidebook on how to bring good storytelling to your science and expand your </a:t>
            </a:r>
            <a:r>
              <a:rPr lang="en-US" dirty="0" smtClean="0"/>
              <a:t>reach”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WINS meeting with Ms. Heim on Tuesday, April 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from 2:30-3:30, BSE 311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9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75" y="274637"/>
            <a:ext cx="3852386" cy="38848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Announcements: Upcoming events</a:t>
            </a:r>
            <a:endParaRPr lang="en-US" sz="3600" dirty="0"/>
          </a:p>
        </p:txBody>
      </p:sp>
      <p:pic>
        <p:nvPicPr>
          <p:cNvPr id="4" name="Picture 3" descr="AndrewFlyerS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6863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ucial Conversations 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7990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…what </a:t>
            </a:r>
            <a:r>
              <a:rPr lang="en-US" dirty="0" smtClean="0"/>
              <a:t>would</a:t>
            </a:r>
            <a:r>
              <a:rPr lang="en-US" dirty="0" smtClean="0"/>
              <a:t> </a:t>
            </a:r>
            <a:r>
              <a:rPr lang="en-US" dirty="0" smtClean="0"/>
              <a:t>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4750065"/>
          </a:xfrm>
        </p:spPr>
        <p:txBody>
          <a:bodyPr>
            <a:normAutofit/>
          </a:bodyPr>
          <a:lstStyle/>
          <a:p>
            <a:r>
              <a:rPr lang="en-US" dirty="0" smtClean="0"/>
              <a:t>Clam up</a:t>
            </a:r>
          </a:p>
          <a:p>
            <a:r>
              <a:rPr lang="en-US" dirty="0" smtClean="0"/>
              <a:t>Change the subject</a:t>
            </a:r>
          </a:p>
          <a:p>
            <a:r>
              <a:rPr lang="en-US" dirty="0" smtClean="0"/>
              <a:t>Walk away</a:t>
            </a:r>
          </a:p>
          <a:p>
            <a:r>
              <a:rPr lang="en-US" dirty="0" smtClean="0"/>
              <a:t>Get angry/aggressive/forceful</a:t>
            </a:r>
          </a:p>
          <a:p>
            <a:r>
              <a:rPr lang="en-US" dirty="0" smtClean="0"/>
              <a:t>Use sarcasm</a:t>
            </a:r>
          </a:p>
          <a:p>
            <a:r>
              <a:rPr lang="en-US" dirty="0" smtClean="0"/>
              <a:t>Give in</a:t>
            </a:r>
          </a:p>
          <a:p>
            <a:r>
              <a:rPr lang="en-US" dirty="0" smtClean="0"/>
              <a:t>…</a:t>
            </a:r>
            <a:r>
              <a:rPr lang="en-US" dirty="0"/>
              <a:t>B</a:t>
            </a:r>
            <a:r>
              <a:rPr lang="en-US" dirty="0" smtClean="0"/>
              <a:t>ecome an effective, assertive communicator?</a:t>
            </a:r>
          </a:p>
          <a:p>
            <a:endParaRPr lang="en-US" dirty="0"/>
          </a:p>
        </p:txBody>
      </p:sp>
      <p:pic>
        <p:nvPicPr>
          <p:cNvPr id="4" name="Picture 3" descr="200510070413fear_fac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2" y="1319253"/>
            <a:ext cx="2567505" cy="37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crucial conversation?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conversation in which…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the stakes are high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opinions vary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emotions are strong</a:t>
            </a:r>
            <a:endParaRPr lang="en-US" dirty="0"/>
          </a:p>
        </p:txBody>
      </p:sp>
      <p:pic>
        <p:nvPicPr>
          <p:cNvPr id="4" name="Picture 3" descr="convers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24" y="2636838"/>
            <a:ext cx="3059917" cy="28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9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“one thing”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Dialogue – the free flow of meaning between two or more people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getting all relevant information out in the open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But how?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Well, </a:t>
            </a:r>
            <a:r>
              <a:rPr lang="en-US" dirty="0"/>
              <a:t>f</a:t>
            </a:r>
            <a:r>
              <a:rPr lang="en-US" dirty="0" smtClean="0"/>
              <a:t>ortunately</a:t>
            </a:r>
            <a:r>
              <a:rPr lang="en-US" dirty="0" smtClean="0"/>
              <a:t>, that is the point </a:t>
            </a:r>
            <a:r>
              <a:rPr lang="en-US" dirty="0" smtClean="0"/>
              <a:t> 		      of </a:t>
            </a:r>
            <a:r>
              <a:rPr lang="en-US" dirty="0" smtClean="0"/>
              <a:t>this book</a:t>
            </a:r>
            <a:endParaRPr lang="en-US" dirty="0"/>
          </a:p>
        </p:txBody>
      </p:sp>
      <p:pic>
        <p:nvPicPr>
          <p:cNvPr id="4" name="Picture 3" descr="Crucial Conversatio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08" y="3855450"/>
            <a:ext cx="1917891" cy="28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“Although </a:t>
            </a:r>
            <a:r>
              <a:rPr lang="en-US" sz="3600" dirty="0" smtClean="0"/>
              <a:t>it’s </a:t>
            </a:r>
            <a:r>
              <a:rPr lang="en-US" sz="3600" dirty="0" smtClean="0"/>
              <a:t>true there are times when we are merely bystanders in life’s never-ending stream of head-on collisions, rarely are we completely innocent.”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82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Sucker’s choice: a false dichotomy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 order to justify an especially sordid behavior, we suggest that we’re caught between two distasteful options</a:t>
            </a:r>
            <a:r>
              <a:rPr lang="en-US" dirty="0" smtClean="0"/>
              <a:t>.”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But what about option #3?  Have the crucial conversation!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578" y="3913302"/>
            <a:ext cx="3333057" cy="27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stay focused on what you really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yourself:</a:t>
            </a:r>
          </a:p>
          <a:p>
            <a:pPr lvl="1"/>
            <a:r>
              <a:rPr lang="en-US" dirty="0" smtClean="0"/>
              <a:t>What do I really want for myself from this conversation?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What do I really want for others?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What do I really want for this relationship?</a:t>
            </a:r>
          </a:p>
          <a:p>
            <a:pPr lvl="1"/>
            <a:r>
              <a:rPr lang="en-US" dirty="0" smtClean="0"/>
              <a:t>How would I behave if I really wanted these results?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9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stay focused on what you really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yourself:</a:t>
            </a:r>
          </a:p>
          <a:p>
            <a:pPr lvl="1"/>
            <a:r>
              <a:rPr lang="en-US" dirty="0" smtClean="0"/>
              <a:t>What do I really want for myself from this conversation</a:t>
            </a:r>
            <a:r>
              <a:rPr lang="en-US" dirty="0" smtClean="0"/>
              <a:t>?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What </a:t>
            </a:r>
            <a:r>
              <a:rPr lang="en-US" dirty="0" smtClean="0"/>
              <a:t>do I really NOT want</a:t>
            </a:r>
            <a:r>
              <a:rPr lang="en-US" dirty="0" smtClean="0"/>
              <a:t>?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What </a:t>
            </a:r>
            <a:r>
              <a:rPr lang="en-US" dirty="0" smtClean="0"/>
              <a:t>are you afraid will happen</a:t>
            </a:r>
            <a:r>
              <a:rPr lang="en-US" dirty="0" smtClean="0"/>
              <a:t>?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What evidence are you basing that conclusion on?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7308</TotalTime>
  <Words>724</Words>
  <Application>Microsoft Macintosh PowerPoint</Application>
  <PresentationFormat>On-screen Show (4:3)</PresentationFormat>
  <Paragraphs>90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 Black </vt:lpstr>
      <vt:lpstr>Crucial Conversations: Cracking the Code</vt:lpstr>
      <vt:lpstr>PowerPoint Presentation</vt:lpstr>
      <vt:lpstr>Imagine …what would you do?</vt:lpstr>
      <vt:lpstr>What is a crucial conversation?</vt:lpstr>
      <vt:lpstr>The “one thing” </vt:lpstr>
      <vt:lpstr>PowerPoint Presentation</vt:lpstr>
      <vt:lpstr>Sucker’s choice: a false dichotomy </vt:lpstr>
      <vt:lpstr>How to stay focused on what you really want</vt:lpstr>
      <vt:lpstr>How to stay focused on what you really want</vt:lpstr>
      <vt:lpstr>Spotting “safety” issues</vt:lpstr>
      <vt:lpstr>Your “Style Under Stress”</vt:lpstr>
      <vt:lpstr>Recognize when you or others don’t feel “safe” in a conversation</vt:lpstr>
      <vt:lpstr>How to find mutual purpose?</vt:lpstr>
      <vt:lpstr>How to find mutual purpose?</vt:lpstr>
      <vt:lpstr>Next time: Getting what  you want</vt:lpstr>
      <vt:lpstr>Announcements: Upcoming events</vt:lpstr>
      <vt:lpstr>Announcements: Upcoming events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Crucial Conversations: Using dialog to your advantage</dc:title>
  <dc:creator>Jennifer Koop</dc:creator>
  <cp:lastModifiedBy>Jennifer Koop</cp:lastModifiedBy>
  <cp:revision>22</cp:revision>
  <dcterms:created xsi:type="dcterms:W3CDTF">2014-03-19T23:28:18Z</dcterms:created>
  <dcterms:modified xsi:type="dcterms:W3CDTF">2014-03-28T21:16:06Z</dcterms:modified>
</cp:coreProperties>
</file>